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8" r:id="rId5"/>
    <p:sldId id="270" r:id="rId6"/>
    <p:sldId id="271" r:id="rId7"/>
    <p:sldId id="260" r:id="rId8"/>
    <p:sldId id="261" r:id="rId9"/>
    <p:sldId id="262" r:id="rId10"/>
    <p:sldId id="267" r:id="rId11"/>
    <p:sldId id="272" r:id="rId12"/>
    <p:sldId id="273" r:id="rId13"/>
    <p:sldId id="263" r:id="rId14"/>
    <p:sldId id="264" r:id="rId15"/>
    <p:sldId id="257"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8B7A"/>
    <a:srgbClr val="0961AA"/>
    <a:srgbClr val="048271"/>
    <a:srgbClr val="D9D9D9"/>
    <a:srgbClr val="70A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69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1189703" y="6334780"/>
            <a:ext cx="9812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4085758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3685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794894" y="6333855"/>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7345961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11/13/2022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8264764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hyperlink" Target="https://code.earthengine.google.com/429bcf34a0701ade30d7c020c7c2d0b1"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mailto:cakello@rcmrd.org" TargetMode="Externa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s://www.worldvision.org/disaster-relief-news-stories/2019-cyclone-idai-facts"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AE5820-6105-4954-9EA9-142615E718D7}"/>
              </a:ext>
            </a:extLst>
          </p:cNvPr>
          <p:cNvSpPr txBox="1"/>
          <p:nvPr/>
        </p:nvSpPr>
        <p:spPr>
          <a:xfrm>
            <a:off x="1073890" y="1953491"/>
            <a:ext cx="10196623" cy="2064327"/>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4400" dirty="0">
                <a:latin typeface="Aharoni" panose="02010803020104030203" pitchFamily="2" charset="-79"/>
                <a:cs typeface="Aharoni" panose="02010803020104030203" pitchFamily="2" charset="-79"/>
              </a:rPr>
              <a:t>SAR on GEE, integration with other data: Flood Mapping Using Google Earth Engine </a:t>
            </a:r>
          </a:p>
          <a:p>
            <a:pPr algn="ctr"/>
            <a:endParaRPr lang="en-US" sz="44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0518ACD8-BF03-C7EC-FE06-8E94FB25894B}"/>
              </a:ext>
            </a:extLst>
          </p:cNvPr>
          <p:cNvSpPr txBox="1"/>
          <p:nvPr/>
        </p:nvSpPr>
        <p:spPr>
          <a:xfrm>
            <a:off x="1648691" y="4071079"/>
            <a:ext cx="7924799" cy="2064326"/>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James Nyaga</a:t>
            </a:r>
          </a:p>
          <a:p>
            <a:pPr algn="ctr"/>
            <a:r>
              <a:rPr lang="en-US" sz="2400" dirty="0">
                <a:latin typeface="Aharoni" panose="02010803020104030203" pitchFamily="2" charset="-79"/>
                <a:cs typeface="Aharoni" panose="02010803020104030203" pitchFamily="2" charset="-79"/>
              </a:rPr>
              <a:t>Regional Centre for Mapping of Resources for Development (RCMRD)</a:t>
            </a:r>
          </a:p>
          <a:p>
            <a:pPr algn="ctr"/>
            <a:r>
              <a:rPr lang="en-US" sz="2400" dirty="0" err="1">
                <a:latin typeface="Aharoni" panose="02010803020104030203" pitchFamily="2" charset="-79"/>
                <a:cs typeface="Aharoni" panose="02010803020104030203" pitchFamily="2" charset="-79"/>
              </a:rPr>
              <a:t>AfriGEO</a:t>
            </a:r>
            <a:r>
              <a:rPr lang="en-US" sz="2400" dirty="0">
                <a:latin typeface="Aharoni" panose="02010803020104030203" pitchFamily="2" charset="-79"/>
                <a:cs typeface="Aharoni" panose="02010803020104030203" pitchFamily="2" charset="-79"/>
              </a:rPr>
              <a:t> 4</a:t>
            </a:r>
            <a:r>
              <a:rPr lang="en-US" sz="2400" baseline="30000" dirty="0">
                <a:latin typeface="Aharoni" panose="02010803020104030203" pitchFamily="2" charset="-79"/>
                <a:cs typeface="Aharoni" panose="02010803020104030203" pitchFamily="2" charset="-79"/>
              </a:rPr>
              <a:t>th</a:t>
            </a:r>
            <a:r>
              <a:rPr lang="en-US" sz="2400" dirty="0">
                <a:latin typeface="Aharoni" panose="02010803020104030203" pitchFamily="2" charset="-79"/>
                <a:cs typeface="Aharoni" panose="02010803020104030203" pitchFamily="2" charset="-79"/>
              </a:rPr>
              <a:t>- 5</a:t>
            </a:r>
            <a:r>
              <a:rPr lang="en-US" sz="2400" baseline="30000" dirty="0">
                <a:latin typeface="Aharoni" panose="02010803020104030203" pitchFamily="2" charset="-79"/>
                <a:cs typeface="Aharoni" panose="02010803020104030203" pitchFamily="2" charset="-79"/>
              </a:rPr>
              <a:t>th</a:t>
            </a:r>
            <a:r>
              <a:rPr lang="en-US" sz="2400" dirty="0">
                <a:latin typeface="Aharoni" panose="02010803020104030203" pitchFamily="2" charset="-79"/>
                <a:cs typeface="Aharoni" panose="02010803020104030203" pitchFamily="2" charset="-79"/>
              </a:rPr>
              <a:t>, Nov 2022 - Flood Mapping Training</a:t>
            </a:r>
            <a:br>
              <a:rPr lang="en-US" sz="2400" dirty="0">
                <a:latin typeface="Aharoni" panose="02010803020104030203" pitchFamily="2" charset="-79"/>
                <a:cs typeface="Aharoni" panose="02010803020104030203" pitchFamily="2" charset="-79"/>
              </a:rPr>
            </a:br>
            <a:r>
              <a:rPr lang="en-US" sz="2400" dirty="0">
                <a:latin typeface="Aharoni" panose="02010803020104030203" pitchFamily="2" charset="-79"/>
                <a:cs typeface="Aharoni" panose="02010803020104030203" pitchFamily="2" charset="-79"/>
              </a:rPr>
              <a:t>Accra, Ghana</a:t>
            </a:r>
          </a:p>
          <a:p>
            <a:pPr algn="ctr"/>
            <a:endParaRPr lang="en-US" sz="28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1530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Final or Preliminary Results/Outputs</a:t>
            </a:r>
            <a:endParaRPr lang="en-GB" sz="2800" dirty="0">
              <a:solidFill>
                <a:srgbClr val="0961A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0C65DA64-0E36-E3D1-8930-29BDE0C35744}"/>
              </a:ext>
            </a:extLst>
          </p:cNvPr>
          <p:cNvPicPr>
            <a:picLocks noChangeAspect="1"/>
          </p:cNvPicPr>
          <p:nvPr/>
        </p:nvPicPr>
        <p:blipFill>
          <a:blip r:embed="rId2"/>
          <a:stretch>
            <a:fillRect/>
          </a:stretch>
        </p:blipFill>
        <p:spPr>
          <a:xfrm>
            <a:off x="401782" y="1080655"/>
            <a:ext cx="4953000" cy="5098472"/>
          </a:xfrm>
          <a:prstGeom prst="rect">
            <a:avLst/>
          </a:prstGeom>
        </p:spPr>
      </p:pic>
      <p:pic>
        <p:nvPicPr>
          <p:cNvPr id="6" name="Picture 5">
            <a:extLst>
              <a:ext uri="{FF2B5EF4-FFF2-40B4-BE49-F238E27FC236}">
                <a16:creationId xmlns:a16="http://schemas.microsoft.com/office/drawing/2014/main" id="{5D241767-CBB4-E87F-7A9A-ED4A83B502E1}"/>
              </a:ext>
            </a:extLst>
          </p:cNvPr>
          <p:cNvPicPr>
            <a:picLocks noChangeAspect="1"/>
          </p:cNvPicPr>
          <p:nvPr/>
        </p:nvPicPr>
        <p:blipFill>
          <a:blip r:embed="rId3"/>
          <a:stretch>
            <a:fillRect/>
          </a:stretch>
        </p:blipFill>
        <p:spPr>
          <a:xfrm>
            <a:off x="6547139" y="1080655"/>
            <a:ext cx="4972050" cy="5098472"/>
          </a:xfrm>
          <a:prstGeom prst="rect">
            <a:avLst/>
          </a:prstGeom>
        </p:spPr>
      </p:pic>
    </p:spTree>
    <p:extLst>
      <p:ext uri="{BB962C8B-B14F-4D97-AF65-F5344CB8AC3E}">
        <p14:creationId xmlns:p14="http://schemas.microsoft.com/office/powerpoint/2010/main" val="3373504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Final or Preliminary Results/Outputs</a:t>
            </a:r>
            <a:endParaRPr lang="en-GB" sz="2800" dirty="0">
              <a:solidFill>
                <a:srgbClr val="0961A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9E71675-60F0-2578-0601-05A3251BB577}"/>
              </a:ext>
            </a:extLst>
          </p:cNvPr>
          <p:cNvPicPr>
            <a:picLocks noChangeAspect="1"/>
          </p:cNvPicPr>
          <p:nvPr/>
        </p:nvPicPr>
        <p:blipFill>
          <a:blip r:embed="rId2"/>
          <a:stretch>
            <a:fillRect/>
          </a:stretch>
        </p:blipFill>
        <p:spPr>
          <a:xfrm>
            <a:off x="0" y="1039091"/>
            <a:ext cx="4953000" cy="5370801"/>
          </a:xfrm>
          <a:prstGeom prst="rect">
            <a:avLst/>
          </a:prstGeom>
        </p:spPr>
      </p:pic>
      <p:sp>
        <p:nvSpPr>
          <p:cNvPr id="5" name="TextBox 4">
            <a:extLst>
              <a:ext uri="{FF2B5EF4-FFF2-40B4-BE49-F238E27FC236}">
                <a16:creationId xmlns:a16="http://schemas.microsoft.com/office/drawing/2014/main" id="{FE078A02-DB17-A27A-4830-19896A7EA6D2}"/>
              </a:ext>
            </a:extLst>
          </p:cNvPr>
          <p:cNvSpPr txBox="1"/>
          <p:nvPr/>
        </p:nvSpPr>
        <p:spPr>
          <a:xfrm>
            <a:off x="5029201" y="3262826"/>
            <a:ext cx="2098964" cy="923330"/>
          </a:xfrm>
          <a:prstGeom prst="rect">
            <a:avLst/>
          </a:prstGeom>
          <a:noFill/>
        </p:spPr>
        <p:txBody>
          <a:bodyPr wrap="square" rtlCol="0">
            <a:spAutoFit/>
          </a:bodyPr>
          <a:lstStyle/>
          <a:p>
            <a:r>
              <a:rPr lang="en-US" dirty="0"/>
              <a:t>Entire Population represented = 4,721,997</a:t>
            </a:r>
          </a:p>
        </p:txBody>
      </p:sp>
      <p:pic>
        <p:nvPicPr>
          <p:cNvPr id="7" name="Picture 6">
            <a:extLst>
              <a:ext uri="{FF2B5EF4-FFF2-40B4-BE49-F238E27FC236}">
                <a16:creationId xmlns:a16="http://schemas.microsoft.com/office/drawing/2014/main" id="{BA5EFC90-4F4B-5D0C-7C45-58D3D891EC27}"/>
              </a:ext>
            </a:extLst>
          </p:cNvPr>
          <p:cNvPicPr>
            <a:picLocks noChangeAspect="1"/>
          </p:cNvPicPr>
          <p:nvPr/>
        </p:nvPicPr>
        <p:blipFill>
          <a:blip r:embed="rId3"/>
          <a:stretch>
            <a:fillRect/>
          </a:stretch>
        </p:blipFill>
        <p:spPr>
          <a:xfrm>
            <a:off x="7162800" y="1039091"/>
            <a:ext cx="5029200" cy="5172578"/>
          </a:xfrm>
          <a:prstGeom prst="rect">
            <a:avLst/>
          </a:prstGeom>
        </p:spPr>
      </p:pic>
    </p:spTree>
    <p:extLst>
      <p:ext uri="{BB962C8B-B14F-4D97-AF65-F5344CB8AC3E}">
        <p14:creationId xmlns:p14="http://schemas.microsoft.com/office/powerpoint/2010/main" val="287708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CEB855-65A2-5071-DF89-E0D789864CFE}"/>
              </a:ext>
            </a:extLst>
          </p:cNvPr>
          <p:cNvSpPr txBox="1"/>
          <p:nvPr/>
        </p:nvSpPr>
        <p:spPr>
          <a:xfrm>
            <a:off x="193967" y="1108361"/>
            <a:ext cx="11762509"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Bahnschrift Light" panose="020B0502040204020203" pitchFamily="34" charset="0"/>
              </a:rPr>
              <a:t>Here is a link to the code that generated the information above</a:t>
            </a:r>
          </a:p>
          <a:p>
            <a:pPr marL="285750" indent="-285750">
              <a:buFont typeface="Arial" panose="020B0604020202020204" pitchFamily="34" charset="0"/>
              <a:buChar char="•"/>
            </a:pPr>
            <a:r>
              <a:rPr lang="en-US" sz="2800" dirty="0">
                <a:latin typeface="Bahnschrift Light" panose="020B0502040204020203" pitchFamily="34" charset="0"/>
              </a:rPr>
              <a:t>The task is to quantify the number of people affected based on the data provided.</a:t>
            </a:r>
          </a:p>
          <a:p>
            <a:pPr marL="285750" indent="-285750">
              <a:buFont typeface="Arial" panose="020B0604020202020204" pitchFamily="34" charset="0"/>
              <a:buChar char="•"/>
            </a:pPr>
            <a:r>
              <a:rPr lang="en-US" sz="2800" b="1" dirty="0">
                <a:latin typeface="Bahnschrift Light" panose="020B0502040204020203" pitchFamily="34" charset="0"/>
              </a:rPr>
              <a:t>NB: Most of the sections are commented out and some lines not included. It will be up to you to figure out which lines to uncomment and add for you to get to the desired outputs.</a:t>
            </a:r>
          </a:p>
          <a:p>
            <a:pPr marL="285750" indent="-285750">
              <a:buFont typeface="Arial" panose="020B0604020202020204" pitchFamily="34" charset="0"/>
              <a:buChar char="•"/>
            </a:pPr>
            <a:r>
              <a:rPr lang="en-US" sz="2800" dirty="0">
                <a:latin typeface="Bahnschrift Light" panose="020B0502040204020203" pitchFamily="34" charset="0"/>
                <a:hlinkClick r:id="rId2"/>
              </a:rPr>
              <a:t>https://code.earthengine.google.com/429bcf34a0701ade30d7c020c7c2d0b1</a:t>
            </a:r>
            <a:r>
              <a:rPr lang="en-US" sz="2800" dirty="0">
                <a:latin typeface="Bahnschrift Light" panose="020B0502040204020203" pitchFamily="34" charset="0"/>
              </a:rPr>
              <a:t> </a:t>
            </a:r>
          </a:p>
        </p:txBody>
      </p:sp>
      <p:sp>
        <p:nvSpPr>
          <p:cNvPr id="4" name="TextBox 3">
            <a:extLst>
              <a:ext uri="{FF2B5EF4-FFF2-40B4-BE49-F238E27FC236}">
                <a16:creationId xmlns:a16="http://schemas.microsoft.com/office/drawing/2014/main" id="{EA498FAD-DAE1-6B6B-5AF9-99CE3F9FCE21}"/>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Quiz</a:t>
            </a:r>
            <a:endParaRPr lang="en-GB" sz="2800"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71373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9332C0-D0F3-B442-9094-C58A4AC81CBD}"/>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Conclusion/Expected Outcomes</a:t>
            </a:r>
          </a:p>
        </p:txBody>
      </p:sp>
      <p:pic>
        <p:nvPicPr>
          <p:cNvPr id="4" name="Picture 3">
            <a:extLst>
              <a:ext uri="{FF2B5EF4-FFF2-40B4-BE49-F238E27FC236}">
                <a16:creationId xmlns:a16="http://schemas.microsoft.com/office/drawing/2014/main" id="{AEC2296F-9A98-20AE-0CFC-A10C64C09B50}"/>
              </a:ext>
            </a:extLst>
          </p:cNvPr>
          <p:cNvPicPr>
            <a:picLocks noChangeAspect="1"/>
          </p:cNvPicPr>
          <p:nvPr/>
        </p:nvPicPr>
        <p:blipFill>
          <a:blip r:embed="rId2"/>
          <a:stretch>
            <a:fillRect/>
          </a:stretch>
        </p:blipFill>
        <p:spPr>
          <a:xfrm>
            <a:off x="0" y="1130785"/>
            <a:ext cx="5408036" cy="4596429"/>
          </a:xfrm>
          <a:prstGeom prst="rect">
            <a:avLst/>
          </a:prstGeom>
        </p:spPr>
      </p:pic>
      <p:pic>
        <p:nvPicPr>
          <p:cNvPr id="6" name="Picture 5">
            <a:extLst>
              <a:ext uri="{FF2B5EF4-FFF2-40B4-BE49-F238E27FC236}">
                <a16:creationId xmlns:a16="http://schemas.microsoft.com/office/drawing/2014/main" id="{7CC22D09-D29E-15E5-FE61-A255E6CE64EB}"/>
              </a:ext>
            </a:extLst>
          </p:cNvPr>
          <p:cNvPicPr>
            <a:picLocks noChangeAspect="1"/>
          </p:cNvPicPr>
          <p:nvPr/>
        </p:nvPicPr>
        <p:blipFill>
          <a:blip r:embed="rId3"/>
          <a:stretch>
            <a:fillRect/>
          </a:stretch>
        </p:blipFill>
        <p:spPr>
          <a:xfrm>
            <a:off x="5952260" y="1130785"/>
            <a:ext cx="5524500" cy="4596429"/>
          </a:xfrm>
          <a:prstGeom prst="rect">
            <a:avLst/>
          </a:prstGeom>
        </p:spPr>
      </p:pic>
      <p:sp>
        <p:nvSpPr>
          <p:cNvPr id="2" name="TextBox 1">
            <a:extLst>
              <a:ext uri="{FF2B5EF4-FFF2-40B4-BE49-F238E27FC236}">
                <a16:creationId xmlns:a16="http://schemas.microsoft.com/office/drawing/2014/main" id="{B6EBDAEA-C3B8-3F82-232B-7A0F45C7877B}"/>
              </a:ext>
            </a:extLst>
          </p:cNvPr>
          <p:cNvSpPr txBox="1"/>
          <p:nvPr/>
        </p:nvSpPr>
        <p:spPr>
          <a:xfrm>
            <a:off x="277091" y="5846618"/>
            <a:ext cx="4378036" cy="369332"/>
          </a:xfrm>
          <a:prstGeom prst="rect">
            <a:avLst/>
          </a:prstGeom>
          <a:noFill/>
        </p:spPr>
        <p:txBody>
          <a:bodyPr wrap="square" rtlCol="0">
            <a:spAutoFit/>
          </a:bodyPr>
          <a:lstStyle/>
          <a:p>
            <a:r>
              <a:rPr lang="en-US" dirty="0"/>
              <a:t>Malawian Population Affected</a:t>
            </a:r>
          </a:p>
        </p:txBody>
      </p:sp>
      <p:sp>
        <p:nvSpPr>
          <p:cNvPr id="5" name="TextBox 4">
            <a:extLst>
              <a:ext uri="{FF2B5EF4-FFF2-40B4-BE49-F238E27FC236}">
                <a16:creationId xmlns:a16="http://schemas.microsoft.com/office/drawing/2014/main" id="{640974CA-AA01-E5A1-6B0E-98D133E6602E}"/>
              </a:ext>
            </a:extLst>
          </p:cNvPr>
          <p:cNvSpPr txBox="1"/>
          <p:nvPr/>
        </p:nvSpPr>
        <p:spPr>
          <a:xfrm>
            <a:off x="5952260" y="5814352"/>
            <a:ext cx="4378036" cy="369332"/>
          </a:xfrm>
          <a:prstGeom prst="rect">
            <a:avLst/>
          </a:prstGeom>
          <a:noFill/>
        </p:spPr>
        <p:txBody>
          <a:bodyPr wrap="square" rtlCol="0">
            <a:spAutoFit/>
          </a:bodyPr>
          <a:lstStyle/>
          <a:p>
            <a:r>
              <a:rPr lang="en-US" dirty="0"/>
              <a:t>Malawian Cropland Cover Affected</a:t>
            </a:r>
          </a:p>
        </p:txBody>
      </p:sp>
    </p:spTree>
    <p:extLst>
      <p:ext uri="{BB962C8B-B14F-4D97-AF65-F5344CB8AC3E}">
        <p14:creationId xmlns:p14="http://schemas.microsoft.com/office/powerpoint/2010/main" val="2740537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75563-CA1D-AFB5-28D7-4E86250E3104}"/>
              </a:ext>
            </a:extLst>
          </p:cNvPr>
          <p:cNvSpPr txBox="1"/>
          <p:nvPr/>
        </p:nvSpPr>
        <p:spPr>
          <a:xfrm>
            <a:off x="1233376" y="126599"/>
            <a:ext cx="10827962" cy="954107"/>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Expected/proposed application areas of the research/product/tool/service</a:t>
            </a:r>
            <a:endParaRPr lang="en-GB" sz="2800" dirty="0">
              <a:solidFill>
                <a:srgbClr val="0961A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28367A9-2968-39FA-5B55-6674B68C4C00}"/>
              </a:ext>
            </a:extLst>
          </p:cNvPr>
          <p:cNvSpPr txBox="1"/>
          <p:nvPr/>
        </p:nvSpPr>
        <p:spPr>
          <a:xfrm>
            <a:off x="65331" y="1565615"/>
            <a:ext cx="12061338" cy="3477875"/>
          </a:xfrm>
          <a:prstGeom prst="rect">
            <a:avLst/>
          </a:prstGeom>
          <a:noFill/>
        </p:spPr>
        <p:txBody>
          <a:bodyPr wrap="square" rtlCol="0">
            <a:spAutoFit/>
          </a:bodyPr>
          <a:lstStyle/>
          <a:p>
            <a:pPr marL="285750" indent="-285750">
              <a:buFont typeface="Arial" panose="020B0604020202020204" pitchFamily="34" charset="0"/>
              <a:buChar char="•"/>
            </a:pPr>
            <a:r>
              <a:rPr lang="en-US" sz="4400" dirty="0"/>
              <a:t>A land cover map can enhance the analysis of land cover types that have been affected</a:t>
            </a:r>
          </a:p>
          <a:p>
            <a:pPr marL="285750" indent="-285750">
              <a:buFont typeface="Arial" panose="020B0604020202020204" pitchFamily="34" charset="0"/>
              <a:buChar char="•"/>
            </a:pPr>
            <a:r>
              <a:rPr lang="en-US" sz="4400" dirty="0"/>
              <a:t>Socio-economic data would help quantify the damage – bridges destroyed, road blocked</a:t>
            </a:r>
          </a:p>
          <a:p>
            <a:pPr marL="285750" indent="-285750">
              <a:buFont typeface="Arial" panose="020B0604020202020204" pitchFamily="34" charset="0"/>
              <a:buChar char="•"/>
            </a:pPr>
            <a:r>
              <a:rPr lang="en-US" sz="4400" dirty="0"/>
              <a:t>A historical analysis of flood episodes assessment </a:t>
            </a:r>
          </a:p>
        </p:txBody>
      </p:sp>
    </p:spTree>
    <p:extLst>
      <p:ext uri="{BB962C8B-B14F-4D97-AF65-F5344CB8AC3E}">
        <p14:creationId xmlns:p14="http://schemas.microsoft.com/office/powerpoint/2010/main" val="20397847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3ACA0DC-5026-A205-1F70-2A676ECFE1F2}"/>
              </a:ext>
            </a:extLst>
          </p:cNvPr>
          <p:cNvSpPr txBox="1"/>
          <p:nvPr/>
        </p:nvSpPr>
        <p:spPr>
          <a:xfrm>
            <a:off x="637309" y="1874533"/>
            <a:ext cx="5569527" cy="2133597"/>
          </a:xfrm>
          <a:prstGeom prst="rect">
            <a:avLst/>
          </a:prstGeom>
          <a:noFill/>
        </p:spPr>
        <p:txBody>
          <a:bodyPr wrap="square" rtlCol="0">
            <a:spAutoFit/>
          </a:bodyPr>
          <a:lstStyle/>
          <a:p>
            <a:pPr marL="514350" indent="-514350" fontAlgn="base">
              <a:lnSpc>
                <a:spcPct val="150000"/>
              </a:lnSpc>
              <a:spcBef>
                <a:spcPct val="0"/>
              </a:spcBef>
              <a:spcAft>
                <a:spcPct val="0"/>
              </a:spcAft>
              <a:defRPr/>
            </a:pPr>
            <a:r>
              <a:rPr lang="en-GB" sz="4000" b="1" baseline="30000" dirty="0">
                <a:latin typeface="Droid Sans" pitchFamily="34" charset="0"/>
                <a:cs typeface="Droid Sans" pitchFamily="34" charset="0"/>
              </a:rPr>
              <a:t>James  Nyaga – </a:t>
            </a:r>
            <a:r>
              <a:rPr lang="en-GB" sz="2800" b="1" baseline="30000" dirty="0">
                <a:latin typeface="Droid Sans" pitchFamily="34" charset="0"/>
                <a:cs typeface="Droid Sans" pitchFamily="34" charset="0"/>
              </a:rPr>
              <a:t>jnyaga@rcmrd.org</a:t>
            </a:r>
            <a:endParaRPr lang="en-GB" sz="3200" b="1" baseline="30000" dirty="0">
              <a:latin typeface="Droid Sans" pitchFamily="34" charset="0"/>
              <a:cs typeface="Droid Sans" pitchFamily="34" charset="0"/>
            </a:endParaRPr>
          </a:p>
          <a:p>
            <a:pPr marL="514350" indent="-514350" fontAlgn="base">
              <a:lnSpc>
                <a:spcPct val="150000"/>
              </a:lnSpc>
              <a:spcBef>
                <a:spcPct val="0"/>
              </a:spcBef>
              <a:spcAft>
                <a:spcPct val="0"/>
              </a:spcAft>
              <a:defRPr/>
            </a:pPr>
            <a:r>
              <a:rPr lang="en-GB" sz="2800" b="1" dirty="0" err="1">
                <a:latin typeface="Droid Sans" pitchFamily="34" charset="0"/>
                <a:cs typeface="Droid Sans" pitchFamily="34" charset="0"/>
              </a:rPr>
              <a:t>Calvince</a:t>
            </a:r>
            <a:r>
              <a:rPr lang="en-GB" sz="2800" b="1" dirty="0">
                <a:latin typeface="Droid Sans" pitchFamily="34" charset="0"/>
                <a:cs typeface="Droid Sans" pitchFamily="34" charset="0"/>
              </a:rPr>
              <a:t> Wara</a:t>
            </a:r>
            <a:r>
              <a:rPr lang="en-GB" sz="2800" b="1" baseline="30000" dirty="0">
                <a:latin typeface="Droid Sans" pitchFamily="34" charset="0"/>
                <a:cs typeface="Droid Sans" pitchFamily="34" charset="0"/>
              </a:rPr>
              <a:t>2</a:t>
            </a:r>
            <a:r>
              <a:rPr lang="en-GB" sz="2000" b="1" dirty="0">
                <a:latin typeface="Droid Sans" pitchFamily="34" charset="0"/>
                <a:cs typeface="Droid Sans" pitchFamily="34" charset="0"/>
              </a:rPr>
              <a:t> - </a:t>
            </a:r>
            <a:r>
              <a:rPr lang="en-GB" sz="2000" b="1" dirty="0">
                <a:latin typeface="Droid Sans" pitchFamily="34" charset="0"/>
                <a:hlinkClick r:id="rId2">
                  <a:extLst>
                    <a:ext uri="{A12FA001-AC4F-418D-AE19-62706E023703}">
                      <ahyp:hlinkClr xmlns:ahyp="http://schemas.microsoft.com/office/drawing/2018/hyperlinkcolor" val="tx"/>
                    </a:ext>
                  </a:extLst>
                </a:hlinkClick>
              </a:rPr>
              <a:t>cakello@rcmrd.org</a:t>
            </a:r>
            <a:endParaRPr lang="en-GB" sz="2800" b="1" dirty="0">
              <a:latin typeface="Droid Sans" pitchFamily="34" charset="0"/>
            </a:endParaRPr>
          </a:p>
          <a:p>
            <a:pPr marL="514350" indent="-514350" fontAlgn="base">
              <a:lnSpc>
                <a:spcPct val="150000"/>
              </a:lnSpc>
              <a:spcBef>
                <a:spcPct val="0"/>
              </a:spcBef>
              <a:spcAft>
                <a:spcPct val="0"/>
              </a:spcAft>
              <a:defRPr/>
            </a:pPr>
            <a:r>
              <a:rPr lang="en-GB" b="1" dirty="0">
                <a:latin typeface="Droid Sans" pitchFamily="34" charset="0"/>
                <a:cs typeface="Droid Sans" pitchFamily="34" charset="0"/>
              </a:rPr>
              <a:t>(1) RCMRD, Kenya</a:t>
            </a:r>
          </a:p>
          <a:p>
            <a:pPr marL="514350" indent="-514350" fontAlgn="base">
              <a:lnSpc>
                <a:spcPct val="150000"/>
              </a:lnSpc>
              <a:spcBef>
                <a:spcPct val="0"/>
              </a:spcBef>
              <a:spcAft>
                <a:spcPct val="0"/>
              </a:spcAft>
              <a:defRPr/>
            </a:pPr>
            <a:r>
              <a:rPr lang="en-GB" b="1" dirty="0">
                <a:latin typeface="Droid Sans" pitchFamily="34" charset="0"/>
                <a:cs typeface="Droid Sans" pitchFamily="34" charset="0"/>
              </a:rPr>
              <a:t>(2) RCMRD, Kenya.</a:t>
            </a:r>
          </a:p>
        </p:txBody>
      </p:sp>
      <p:sp>
        <p:nvSpPr>
          <p:cNvPr id="7" name="TextBox 6">
            <a:extLst>
              <a:ext uri="{FF2B5EF4-FFF2-40B4-BE49-F238E27FC236}">
                <a16:creationId xmlns:a16="http://schemas.microsoft.com/office/drawing/2014/main" id="{0F416374-6B5B-F980-72A5-FAA2DE58BD54}"/>
              </a:ext>
            </a:extLst>
          </p:cNvPr>
          <p:cNvSpPr txBox="1"/>
          <p:nvPr/>
        </p:nvSpPr>
        <p:spPr>
          <a:xfrm>
            <a:off x="3889093" y="340242"/>
            <a:ext cx="5212377" cy="800219"/>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Acknowledgement (Optional)</a:t>
            </a:r>
            <a:endParaRPr lang="en-GB" sz="2800" dirty="0">
              <a:solidFill>
                <a:schemeClr val="accent1"/>
              </a:solidFill>
              <a:latin typeface="Arial" panose="020B0604020202020204" pitchFamily="34" charset="0"/>
              <a:cs typeface="Arial" panose="020B0604020202020204" pitchFamily="34" charset="0"/>
            </a:endParaRPr>
          </a:p>
          <a:p>
            <a:endParaRPr lang="en-US" dirty="0">
              <a:solidFill>
                <a:schemeClr val="accent1"/>
              </a:solidFill>
            </a:endParaRPr>
          </a:p>
        </p:txBody>
      </p:sp>
      <p:pic>
        <p:nvPicPr>
          <p:cNvPr id="3" name="Picture 2">
            <a:extLst>
              <a:ext uri="{FF2B5EF4-FFF2-40B4-BE49-F238E27FC236}">
                <a16:creationId xmlns:a16="http://schemas.microsoft.com/office/drawing/2014/main" id="{F4B2D513-1D69-DEF5-E747-FD45A14C5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281" y="1140461"/>
            <a:ext cx="4183495" cy="3936042"/>
          </a:xfrm>
          <a:prstGeom prst="rect">
            <a:avLst/>
          </a:prstGeom>
        </p:spPr>
      </p:pic>
      <p:pic>
        <p:nvPicPr>
          <p:cNvPr id="8" name="Picture 7">
            <a:extLst>
              <a:ext uri="{FF2B5EF4-FFF2-40B4-BE49-F238E27FC236}">
                <a16:creationId xmlns:a16="http://schemas.microsoft.com/office/drawing/2014/main" id="{88F6F0BB-0B96-4D66-FB79-E15608E9DD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1116" y="5213782"/>
            <a:ext cx="4137660" cy="662940"/>
          </a:xfrm>
          <a:prstGeom prst="rect">
            <a:avLst/>
          </a:prstGeom>
        </p:spPr>
      </p:pic>
    </p:spTree>
    <p:extLst>
      <p:ext uri="{BB962C8B-B14F-4D97-AF65-F5344CB8AC3E}">
        <p14:creationId xmlns:p14="http://schemas.microsoft.com/office/powerpoint/2010/main" val="7931368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2399667"/>
            <a:ext cx="8370116" cy="1569660"/>
          </a:xfrm>
          <a:prstGeom prst="rect">
            <a:avLst/>
          </a:prstGeom>
          <a:noFill/>
        </p:spPr>
        <p:txBody>
          <a:bodyPr wrap="square" rtlCol="0">
            <a:spAutoFit/>
          </a:bodyPr>
          <a:lstStyle/>
          <a:p>
            <a:pPr algn="ctr"/>
            <a:r>
              <a:rPr lang="en-GB" sz="4800" b="1" dirty="0">
                <a:solidFill>
                  <a:srgbClr val="0F8B7A"/>
                </a:solidFill>
                <a:latin typeface="Arial" panose="020B0604020202020204" pitchFamily="34" charset="0"/>
                <a:cs typeface="Arial" panose="020B0604020202020204" pitchFamily="34" charset="0"/>
              </a:rPr>
              <a:t>Thank you</a:t>
            </a:r>
          </a:p>
          <a:p>
            <a:pPr algn="ctr"/>
            <a:r>
              <a:rPr lang="en-GB" sz="4800" b="1" dirty="0">
                <a:solidFill>
                  <a:srgbClr val="0F8B7A"/>
                </a:solidFill>
                <a:latin typeface="Arial" panose="020B0604020202020204" pitchFamily="34" charset="0"/>
                <a:cs typeface="Arial" panose="020B0604020202020204" pitchFamily="34" charset="0"/>
              </a:rPr>
              <a:t>Questions?</a:t>
            </a:r>
            <a:endParaRPr lang="en-GB" sz="4800" dirty="0">
              <a:solidFill>
                <a:srgbClr val="0F8B7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64EE9A-B53C-A03C-39AD-AD96330E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285"/>
            <a:ext cx="12192000" cy="968715"/>
          </a:xfrm>
          <a:prstGeom prst="rect">
            <a:avLst/>
          </a:prstGeom>
          <a:solidFill>
            <a:schemeClr val="bg1"/>
          </a:solidFill>
        </p:spPr>
      </p:pic>
    </p:spTree>
    <p:extLst>
      <p:ext uri="{BB962C8B-B14F-4D97-AF65-F5344CB8AC3E}">
        <p14:creationId xmlns:p14="http://schemas.microsoft.com/office/powerpoint/2010/main" val="172776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C97E5E7-0255-FFAE-24E3-B0BA51A457B5}"/>
              </a:ext>
            </a:extLst>
          </p:cNvPr>
          <p:cNvSpPr txBox="1">
            <a:spLocks/>
          </p:cNvSpPr>
          <p:nvPr/>
        </p:nvSpPr>
        <p:spPr>
          <a:xfrm>
            <a:off x="1510145" y="1479956"/>
            <a:ext cx="8728364" cy="4574479"/>
          </a:xfrm>
          <a:prstGeom prst="rect">
            <a:avLst/>
          </a:prstGeom>
          <a:ln>
            <a:solidFill>
              <a:schemeClr val="tx1"/>
            </a:solid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Introduction/Background</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Statement of the problem</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Objectives</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Methodology/Implementation Plan/Activities</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Final/Preliminary Results/Outputs </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Conclusion/Expected outcomes</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Expected/Proposed Application Areas</a:t>
            </a:r>
          </a:p>
          <a:p>
            <a:pPr marL="914400" lvl="1" indent="-457200">
              <a:lnSpc>
                <a:spcPct val="150000"/>
              </a:lnSpc>
              <a:spcBef>
                <a:spcPct val="20000"/>
              </a:spcBef>
              <a:buFont typeface="Wingdings" panose="05000000000000000000" pitchFamily="2" charset="2"/>
              <a:buChar char="q"/>
            </a:pPr>
            <a:r>
              <a:rPr lang="de-DE" sz="1800" b="1" dirty="0">
                <a:latin typeface="Arial" panose="020B0604020202020204" pitchFamily="34" charset="0"/>
                <a:cs typeface="Arial" panose="020B0604020202020204" pitchFamily="34" charset="0"/>
              </a:rPr>
              <a:t>Stakeholders and Users</a:t>
            </a:r>
          </a:p>
        </p:txBody>
      </p:sp>
      <p:sp>
        <p:nvSpPr>
          <p:cNvPr id="5" name="TextBox 4">
            <a:extLst>
              <a:ext uri="{FF2B5EF4-FFF2-40B4-BE49-F238E27FC236}">
                <a16:creationId xmlns:a16="http://schemas.microsoft.com/office/drawing/2014/main" id="{C9040CB7-4651-C882-FE0E-F627B348F6B3}"/>
              </a:ext>
            </a:extLst>
          </p:cNvPr>
          <p:cNvSpPr txBox="1"/>
          <p:nvPr/>
        </p:nvSpPr>
        <p:spPr>
          <a:xfrm>
            <a:off x="4200712" y="312516"/>
            <a:ext cx="4444678"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Outline</a:t>
            </a:r>
            <a:endParaRPr lang="en-US" sz="2800" dirty="0">
              <a:solidFill>
                <a:srgbClr val="0961AA"/>
              </a:solidFill>
            </a:endParaRPr>
          </a:p>
        </p:txBody>
      </p:sp>
    </p:spTree>
    <p:extLst>
      <p:ext uri="{BB962C8B-B14F-4D97-AF65-F5344CB8AC3E}">
        <p14:creationId xmlns:p14="http://schemas.microsoft.com/office/powerpoint/2010/main" val="38399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Introduction</a:t>
            </a:r>
            <a:r>
              <a:rPr lang="en-GB" sz="2800" b="1" dirty="0">
                <a:solidFill>
                  <a:schemeClr val="accent1"/>
                </a:solidFill>
                <a:latin typeface="Arial" panose="020B0604020202020204" pitchFamily="34" charset="0"/>
                <a:cs typeface="Arial" panose="020B0604020202020204" pitchFamily="34" charset="0"/>
              </a:rPr>
              <a:t>/</a:t>
            </a:r>
            <a:r>
              <a:rPr lang="en-GB" sz="2800" b="1" dirty="0">
                <a:solidFill>
                  <a:srgbClr val="0961AA"/>
                </a:solidFill>
                <a:latin typeface="Arial" panose="020B0604020202020204" pitchFamily="34" charset="0"/>
                <a:cs typeface="Arial" panose="020B0604020202020204" pitchFamily="34" charset="0"/>
              </a:rPr>
              <a:t>Background</a:t>
            </a:r>
            <a:endParaRPr lang="en-GB" sz="2800" dirty="0">
              <a:solidFill>
                <a:srgbClr val="0961A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4BEE264-F497-C5C0-7009-9FFDAA552A35}"/>
              </a:ext>
            </a:extLst>
          </p:cNvPr>
          <p:cNvSpPr txBox="1"/>
          <p:nvPr/>
        </p:nvSpPr>
        <p:spPr>
          <a:xfrm>
            <a:off x="187036" y="1191491"/>
            <a:ext cx="11817927" cy="5509200"/>
          </a:xfrm>
          <a:prstGeom prst="rect">
            <a:avLst/>
          </a:prstGeom>
          <a:noFill/>
        </p:spPr>
        <p:txBody>
          <a:bodyPr wrap="square" rtlCol="0">
            <a:spAutoFit/>
          </a:bodyPr>
          <a:lstStyle/>
          <a:p>
            <a:pPr marL="285750" indent="-285750">
              <a:buFont typeface="Arial" panose="020B0604020202020204" pitchFamily="34" charset="0"/>
              <a:buChar char="•"/>
            </a:pPr>
            <a:r>
              <a:rPr lang="en-US" sz="3200" dirty="0">
                <a:hlinkClick r:id="rId2"/>
              </a:rPr>
              <a:t>https://www.worldvision.org/disaster-relief-news-stories/2019-cyclone-idai-facts</a:t>
            </a:r>
            <a:r>
              <a:rPr lang="en-US" sz="3200" dirty="0"/>
              <a:t> </a:t>
            </a:r>
          </a:p>
          <a:p>
            <a:pPr marL="285750" indent="-285750">
              <a:buFont typeface="Arial" panose="020B0604020202020204" pitchFamily="34" charset="0"/>
              <a:buChar char="•"/>
            </a:pPr>
            <a:r>
              <a:rPr lang="en-US" sz="3200" dirty="0"/>
              <a:t>March 14</a:t>
            </a:r>
            <a:r>
              <a:rPr lang="en-US" sz="3200" baseline="30000" dirty="0"/>
              <a:t>th</a:t>
            </a:r>
            <a:r>
              <a:rPr lang="en-US" sz="3200" dirty="0"/>
              <a:t> 2019 </a:t>
            </a:r>
            <a:r>
              <a:rPr lang="en-US" sz="3200" dirty="0" err="1"/>
              <a:t>Idai</a:t>
            </a:r>
            <a:r>
              <a:rPr lang="en-US" sz="3200" dirty="0"/>
              <a:t> makes landfall in Beira, Mozambique as Category 2 storm, heavy rains and strong winds</a:t>
            </a:r>
          </a:p>
          <a:p>
            <a:pPr marL="285750" indent="-285750">
              <a:buFont typeface="Arial" panose="020B0604020202020204" pitchFamily="34" charset="0"/>
              <a:buChar char="•"/>
            </a:pPr>
            <a:r>
              <a:rPr lang="en-US" sz="3200" dirty="0"/>
              <a:t>Six weeks later, April 25 Cyclone Kenneth affects Northern Mozambique about 600km north of impact zone</a:t>
            </a:r>
          </a:p>
          <a:p>
            <a:pPr marL="285750" indent="-285750">
              <a:buFont typeface="Arial" panose="020B0604020202020204" pitchFamily="34" charset="0"/>
              <a:buChar char="•"/>
            </a:pPr>
            <a:r>
              <a:rPr lang="en-US" sz="3200" dirty="0"/>
              <a:t>2.2 million people in Mozambique, </a:t>
            </a:r>
            <a:r>
              <a:rPr lang="en-US" sz="3200" dirty="0" err="1"/>
              <a:t>Zimbwabwe</a:t>
            </a:r>
            <a:r>
              <a:rPr lang="en-US" sz="3200" dirty="0"/>
              <a:t> and Malawi were affected</a:t>
            </a:r>
          </a:p>
          <a:p>
            <a:pPr marL="285750" indent="-285750">
              <a:buFont typeface="Arial" panose="020B0604020202020204" pitchFamily="34" charset="0"/>
              <a:buChar char="•"/>
            </a:pPr>
            <a:r>
              <a:rPr lang="en-US" sz="3200" dirty="0"/>
              <a:t>Vulnerability aspects – the region had just come from a drought phase to heavy flooding – food prices were high</a:t>
            </a:r>
          </a:p>
          <a:p>
            <a:pPr marL="285750" indent="-285750">
              <a:buFont typeface="Arial" panose="020B0604020202020204" pitchFamily="34" charset="0"/>
              <a:buChar char="•"/>
            </a:pPr>
            <a:endParaRPr lang="en-US" sz="3200" dirty="0"/>
          </a:p>
        </p:txBody>
      </p:sp>
    </p:spTree>
    <p:extLst>
      <p:ext uri="{BB962C8B-B14F-4D97-AF65-F5344CB8AC3E}">
        <p14:creationId xmlns:p14="http://schemas.microsoft.com/office/powerpoint/2010/main" val="972474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Introduction</a:t>
            </a:r>
            <a:r>
              <a:rPr lang="en-GB" sz="2800" b="1" dirty="0">
                <a:solidFill>
                  <a:schemeClr val="accent1"/>
                </a:solidFill>
                <a:latin typeface="Arial" panose="020B0604020202020204" pitchFamily="34" charset="0"/>
                <a:cs typeface="Arial" panose="020B0604020202020204" pitchFamily="34" charset="0"/>
              </a:rPr>
              <a:t>/</a:t>
            </a:r>
            <a:r>
              <a:rPr lang="en-GB" sz="2800" b="1" dirty="0">
                <a:solidFill>
                  <a:srgbClr val="0961AA"/>
                </a:solidFill>
                <a:latin typeface="Arial" panose="020B0604020202020204" pitchFamily="34" charset="0"/>
                <a:cs typeface="Arial" panose="020B0604020202020204" pitchFamily="34" charset="0"/>
              </a:rPr>
              <a:t>Background</a:t>
            </a:r>
            <a:endParaRPr lang="en-GB" sz="2800" dirty="0">
              <a:solidFill>
                <a:srgbClr val="0961AA"/>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0CF97EC-9FE6-891A-A119-EDA70DC99736}"/>
              </a:ext>
            </a:extLst>
          </p:cNvPr>
          <p:cNvSpPr txBox="1"/>
          <p:nvPr/>
        </p:nvSpPr>
        <p:spPr>
          <a:xfrm>
            <a:off x="0" y="1149927"/>
            <a:ext cx="12095018" cy="646331"/>
          </a:xfrm>
          <a:prstGeom prst="rect">
            <a:avLst/>
          </a:prstGeom>
          <a:noFill/>
        </p:spPr>
        <p:txBody>
          <a:bodyPr wrap="square" rtlCol="0">
            <a:spAutoFit/>
          </a:bodyPr>
          <a:lstStyle/>
          <a:p>
            <a:pPr marL="285750" indent="-285750">
              <a:buFont typeface="Arial" panose="020B0604020202020204" pitchFamily="34" charset="0"/>
              <a:buChar char="•"/>
            </a:pPr>
            <a:r>
              <a:rPr lang="en-US" dirty="0"/>
              <a:t>Landsat was too cloudy to analyze</a:t>
            </a:r>
          </a:p>
          <a:p>
            <a:pPr marL="285750" indent="-285750">
              <a:buFont typeface="Arial" panose="020B0604020202020204" pitchFamily="34" charset="0"/>
              <a:buChar char="•"/>
            </a:pPr>
            <a:r>
              <a:rPr lang="en-US" dirty="0"/>
              <a:t>Sentinel 2 had cloudy usable scenes</a:t>
            </a:r>
          </a:p>
        </p:txBody>
      </p:sp>
      <p:pic>
        <p:nvPicPr>
          <p:cNvPr id="6" name="Picture 5">
            <a:extLst>
              <a:ext uri="{FF2B5EF4-FFF2-40B4-BE49-F238E27FC236}">
                <a16:creationId xmlns:a16="http://schemas.microsoft.com/office/drawing/2014/main" id="{5A5B97CF-A21F-9C07-16E3-746FEAE97893}"/>
              </a:ext>
            </a:extLst>
          </p:cNvPr>
          <p:cNvPicPr>
            <a:picLocks noChangeAspect="1"/>
          </p:cNvPicPr>
          <p:nvPr/>
        </p:nvPicPr>
        <p:blipFill>
          <a:blip r:embed="rId2"/>
          <a:stretch>
            <a:fillRect/>
          </a:stretch>
        </p:blipFill>
        <p:spPr>
          <a:xfrm>
            <a:off x="0" y="1796258"/>
            <a:ext cx="2943225" cy="2295525"/>
          </a:xfrm>
          <a:prstGeom prst="rect">
            <a:avLst/>
          </a:prstGeom>
          <a:ln w="127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8A95B3A0-D4FF-9713-8DD8-AA07B19E7637}"/>
              </a:ext>
            </a:extLst>
          </p:cNvPr>
          <p:cNvPicPr>
            <a:picLocks noChangeAspect="1"/>
          </p:cNvPicPr>
          <p:nvPr/>
        </p:nvPicPr>
        <p:blipFill>
          <a:blip r:embed="rId3"/>
          <a:stretch>
            <a:fillRect/>
          </a:stretch>
        </p:blipFill>
        <p:spPr>
          <a:xfrm>
            <a:off x="0" y="4178190"/>
            <a:ext cx="2943225" cy="2679810"/>
          </a:xfrm>
          <a:prstGeom prst="rect">
            <a:avLst/>
          </a:prstGeom>
        </p:spPr>
      </p:pic>
      <p:pic>
        <p:nvPicPr>
          <p:cNvPr id="10" name="Picture 9">
            <a:extLst>
              <a:ext uri="{FF2B5EF4-FFF2-40B4-BE49-F238E27FC236}">
                <a16:creationId xmlns:a16="http://schemas.microsoft.com/office/drawing/2014/main" id="{D9ECADC6-98D2-DC9B-5F7F-190B2A111BF3}"/>
              </a:ext>
            </a:extLst>
          </p:cNvPr>
          <p:cNvPicPr>
            <a:picLocks noChangeAspect="1"/>
          </p:cNvPicPr>
          <p:nvPr/>
        </p:nvPicPr>
        <p:blipFill>
          <a:blip r:embed="rId4"/>
          <a:stretch>
            <a:fillRect/>
          </a:stretch>
        </p:blipFill>
        <p:spPr>
          <a:xfrm>
            <a:off x="3654567" y="1149927"/>
            <a:ext cx="4159389" cy="2262511"/>
          </a:xfrm>
          <a:prstGeom prst="rect">
            <a:avLst/>
          </a:prstGeom>
          <a:ln w="12700">
            <a:solidFill>
              <a:schemeClr val="tx1"/>
            </a:solidFill>
          </a:ln>
        </p:spPr>
      </p:pic>
      <p:pic>
        <p:nvPicPr>
          <p:cNvPr id="12" name="Picture 11">
            <a:extLst>
              <a:ext uri="{FF2B5EF4-FFF2-40B4-BE49-F238E27FC236}">
                <a16:creationId xmlns:a16="http://schemas.microsoft.com/office/drawing/2014/main" id="{2B8115E4-C729-ACF3-963C-23FF8B4B9E18}"/>
              </a:ext>
            </a:extLst>
          </p:cNvPr>
          <p:cNvPicPr>
            <a:picLocks noChangeAspect="1"/>
          </p:cNvPicPr>
          <p:nvPr/>
        </p:nvPicPr>
        <p:blipFill>
          <a:blip r:embed="rId5"/>
          <a:stretch>
            <a:fillRect/>
          </a:stretch>
        </p:blipFill>
        <p:spPr>
          <a:xfrm>
            <a:off x="3654568" y="3495107"/>
            <a:ext cx="4159388" cy="2781002"/>
          </a:xfrm>
          <a:prstGeom prst="rect">
            <a:avLst/>
          </a:prstGeom>
          <a:ln w="12700">
            <a:solidFill>
              <a:schemeClr val="tx1"/>
            </a:solidFill>
          </a:ln>
        </p:spPr>
      </p:pic>
      <p:sp>
        <p:nvSpPr>
          <p:cNvPr id="13" name="Oval 12">
            <a:extLst>
              <a:ext uri="{FF2B5EF4-FFF2-40B4-BE49-F238E27FC236}">
                <a16:creationId xmlns:a16="http://schemas.microsoft.com/office/drawing/2014/main" id="{65C80B4B-3703-CE0C-3E3E-94A65EBEBBEB}"/>
              </a:ext>
            </a:extLst>
          </p:cNvPr>
          <p:cNvSpPr/>
          <p:nvPr/>
        </p:nvSpPr>
        <p:spPr>
          <a:xfrm>
            <a:off x="4516582" y="5264727"/>
            <a:ext cx="1080654" cy="845128"/>
          </a:xfrm>
          <a:prstGeom prst="ellipse">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id="{A01DE54D-F86D-5D13-400D-D2F3A364D934}"/>
              </a:ext>
            </a:extLst>
          </p:cNvPr>
          <p:cNvPicPr>
            <a:picLocks noChangeAspect="1"/>
          </p:cNvPicPr>
          <p:nvPr/>
        </p:nvPicPr>
        <p:blipFill>
          <a:blip r:embed="rId6"/>
          <a:stretch>
            <a:fillRect/>
          </a:stretch>
        </p:blipFill>
        <p:spPr>
          <a:xfrm>
            <a:off x="7935628" y="2142077"/>
            <a:ext cx="4159389" cy="3428667"/>
          </a:xfrm>
          <a:prstGeom prst="rect">
            <a:avLst/>
          </a:prstGeom>
        </p:spPr>
      </p:pic>
      <p:cxnSp>
        <p:nvCxnSpPr>
          <p:cNvPr id="17" name="Straight Arrow Connector 16">
            <a:extLst>
              <a:ext uri="{FF2B5EF4-FFF2-40B4-BE49-F238E27FC236}">
                <a16:creationId xmlns:a16="http://schemas.microsoft.com/office/drawing/2014/main" id="{4435B9D5-F6EB-EF61-2344-6655AF38A7A1}"/>
              </a:ext>
            </a:extLst>
          </p:cNvPr>
          <p:cNvCxnSpPr>
            <a:stCxn id="13" idx="6"/>
          </p:cNvCxnSpPr>
          <p:nvPr/>
        </p:nvCxnSpPr>
        <p:spPr>
          <a:xfrm flipV="1">
            <a:off x="5597236" y="4405745"/>
            <a:ext cx="3851564" cy="128154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AD7A3B0-CC75-37DD-F0B8-493A34C3A99B}"/>
              </a:ext>
            </a:extLst>
          </p:cNvPr>
          <p:cNvSpPr txBox="1"/>
          <p:nvPr/>
        </p:nvSpPr>
        <p:spPr>
          <a:xfrm>
            <a:off x="8382000" y="1260764"/>
            <a:ext cx="3449782" cy="369332"/>
          </a:xfrm>
          <a:prstGeom prst="rect">
            <a:avLst/>
          </a:prstGeom>
          <a:noFill/>
        </p:spPr>
        <p:txBody>
          <a:bodyPr wrap="square" rtlCol="0">
            <a:spAutoFit/>
          </a:bodyPr>
          <a:lstStyle/>
          <a:p>
            <a:r>
              <a:rPr lang="en-US" b="1" dirty="0"/>
              <a:t>Villa Machado</a:t>
            </a:r>
          </a:p>
        </p:txBody>
      </p:sp>
      <p:sp>
        <p:nvSpPr>
          <p:cNvPr id="19" name="TextBox 18">
            <a:extLst>
              <a:ext uri="{FF2B5EF4-FFF2-40B4-BE49-F238E27FC236}">
                <a16:creationId xmlns:a16="http://schemas.microsoft.com/office/drawing/2014/main" id="{8685FD97-1BA1-47C8-5769-A05AFB0FCFE4}"/>
              </a:ext>
            </a:extLst>
          </p:cNvPr>
          <p:cNvSpPr txBox="1"/>
          <p:nvPr/>
        </p:nvSpPr>
        <p:spPr>
          <a:xfrm>
            <a:off x="6766428" y="1582538"/>
            <a:ext cx="1108364" cy="369332"/>
          </a:xfrm>
          <a:prstGeom prst="rect">
            <a:avLst/>
          </a:prstGeom>
          <a:noFill/>
        </p:spPr>
        <p:txBody>
          <a:bodyPr wrap="square" rtlCol="0">
            <a:spAutoFit/>
          </a:bodyPr>
          <a:lstStyle/>
          <a:p>
            <a:r>
              <a:rPr lang="en-US" b="1" dirty="0"/>
              <a:t>Mar, 10</a:t>
            </a:r>
          </a:p>
        </p:txBody>
      </p:sp>
      <p:sp>
        <p:nvSpPr>
          <p:cNvPr id="20" name="TextBox 19">
            <a:extLst>
              <a:ext uri="{FF2B5EF4-FFF2-40B4-BE49-F238E27FC236}">
                <a16:creationId xmlns:a16="http://schemas.microsoft.com/office/drawing/2014/main" id="{2433ACAE-3142-138A-5A1E-E1E6AADC7866}"/>
              </a:ext>
            </a:extLst>
          </p:cNvPr>
          <p:cNvSpPr txBox="1"/>
          <p:nvPr/>
        </p:nvSpPr>
        <p:spPr>
          <a:xfrm>
            <a:off x="6658619" y="5624945"/>
            <a:ext cx="1108364" cy="369332"/>
          </a:xfrm>
          <a:prstGeom prst="rect">
            <a:avLst/>
          </a:prstGeom>
          <a:noFill/>
        </p:spPr>
        <p:txBody>
          <a:bodyPr wrap="square" rtlCol="0">
            <a:spAutoFit/>
          </a:bodyPr>
          <a:lstStyle/>
          <a:p>
            <a:r>
              <a:rPr lang="en-US" b="1" dirty="0"/>
              <a:t>Mar, 25</a:t>
            </a:r>
          </a:p>
        </p:txBody>
      </p:sp>
    </p:spTree>
    <p:extLst>
      <p:ext uri="{BB962C8B-B14F-4D97-AF65-F5344CB8AC3E}">
        <p14:creationId xmlns:p14="http://schemas.microsoft.com/office/powerpoint/2010/main" val="438230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Introduction</a:t>
            </a:r>
            <a:r>
              <a:rPr lang="en-GB" sz="2800" b="1" dirty="0">
                <a:solidFill>
                  <a:schemeClr val="accent1"/>
                </a:solidFill>
                <a:latin typeface="Arial" panose="020B0604020202020204" pitchFamily="34" charset="0"/>
                <a:cs typeface="Arial" panose="020B0604020202020204" pitchFamily="34" charset="0"/>
              </a:rPr>
              <a:t>/</a:t>
            </a:r>
            <a:r>
              <a:rPr lang="en-GB" sz="2800" b="1" dirty="0">
                <a:solidFill>
                  <a:srgbClr val="0961AA"/>
                </a:solidFill>
                <a:latin typeface="Arial" panose="020B0604020202020204" pitchFamily="34" charset="0"/>
                <a:cs typeface="Arial" panose="020B0604020202020204" pitchFamily="34" charset="0"/>
              </a:rPr>
              <a:t>Background</a:t>
            </a:r>
            <a:endParaRPr lang="en-GB" sz="2800" dirty="0">
              <a:solidFill>
                <a:srgbClr val="0961AA"/>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51D76E9-C43A-11CC-0025-C6B676955355}"/>
              </a:ext>
            </a:extLst>
          </p:cNvPr>
          <p:cNvPicPr>
            <a:picLocks noChangeAspect="1"/>
          </p:cNvPicPr>
          <p:nvPr/>
        </p:nvPicPr>
        <p:blipFill>
          <a:blip r:embed="rId2"/>
          <a:stretch>
            <a:fillRect/>
          </a:stretch>
        </p:blipFill>
        <p:spPr>
          <a:xfrm>
            <a:off x="0" y="1092345"/>
            <a:ext cx="3338944" cy="2670667"/>
          </a:xfrm>
          <a:prstGeom prst="rect">
            <a:avLst/>
          </a:prstGeom>
        </p:spPr>
      </p:pic>
      <p:pic>
        <p:nvPicPr>
          <p:cNvPr id="7" name="Picture 6">
            <a:extLst>
              <a:ext uri="{FF2B5EF4-FFF2-40B4-BE49-F238E27FC236}">
                <a16:creationId xmlns:a16="http://schemas.microsoft.com/office/drawing/2014/main" id="{3C173A09-85B0-671F-2C6D-134299E9E454}"/>
              </a:ext>
            </a:extLst>
          </p:cNvPr>
          <p:cNvPicPr>
            <a:picLocks noChangeAspect="1"/>
          </p:cNvPicPr>
          <p:nvPr/>
        </p:nvPicPr>
        <p:blipFill>
          <a:blip r:embed="rId3"/>
          <a:stretch>
            <a:fillRect/>
          </a:stretch>
        </p:blipFill>
        <p:spPr>
          <a:xfrm>
            <a:off x="0" y="3945592"/>
            <a:ext cx="3338944" cy="2912408"/>
          </a:xfrm>
          <a:prstGeom prst="rect">
            <a:avLst/>
          </a:prstGeom>
        </p:spPr>
      </p:pic>
      <p:pic>
        <p:nvPicPr>
          <p:cNvPr id="9" name="Picture 8">
            <a:extLst>
              <a:ext uri="{FF2B5EF4-FFF2-40B4-BE49-F238E27FC236}">
                <a16:creationId xmlns:a16="http://schemas.microsoft.com/office/drawing/2014/main" id="{CAFDB2D3-99F4-2FBB-F7EF-FA2170CC0D99}"/>
              </a:ext>
            </a:extLst>
          </p:cNvPr>
          <p:cNvPicPr>
            <a:picLocks noChangeAspect="1"/>
          </p:cNvPicPr>
          <p:nvPr/>
        </p:nvPicPr>
        <p:blipFill>
          <a:blip r:embed="rId4"/>
          <a:stretch>
            <a:fillRect/>
          </a:stretch>
        </p:blipFill>
        <p:spPr>
          <a:xfrm>
            <a:off x="3436792" y="3804577"/>
            <a:ext cx="3961534" cy="2670667"/>
          </a:xfrm>
          <a:prstGeom prst="rect">
            <a:avLst/>
          </a:prstGeom>
        </p:spPr>
      </p:pic>
      <p:pic>
        <p:nvPicPr>
          <p:cNvPr id="11" name="Picture 10">
            <a:extLst>
              <a:ext uri="{FF2B5EF4-FFF2-40B4-BE49-F238E27FC236}">
                <a16:creationId xmlns:a16="http://schemas.microsoft.com/office/drawing/2014/main" id="{FE4E8DDE-74FA-E453-A44C-9615D5E64715}"/>
              </a:ext>
            </a:extLst>
          </p:cNvPr>
          <p:cNvPicPr>
            <a:picLocks noChangeAspect="1"/>
          </p:cNvPicPr>
          <p:nvPr/>
        </p:nvPicPr>
        <p:blipFill>
          <a:blip r:embed="rId5"/>
          <a:stretch>
            <a:fillRect/>
          </a:stretch>
        </p:blipFill>
        <p:spPr>
          <a:xfrm>
            <a:off x="3436793" y="1092345"/>
            <a:ext cx="3961534" cy="2692954"/>
          </a:xfrm>
          <a:prstGeom prst="rect">
            <a:avLst/>
          </a:prstGeom>
        </p:spPr>
      </p:pic>
      <p:pic>
        <p:nvPicPr>
          <p:cNvPr id="13" name="Picture 12">
            <a:extLst>
              <a:ext uri="{FF2B5EF4-FFF2-40B4-BE49-F238E27FC236}">
                <a16:creationId xmlns:a16="http://schemas.microsoft.com/office/drawing/2014/main" id="{20AD9061-4015-50B7-2481-279A41D21623}"/>
              </a:ext>
            </a:extLst>
          </p:cNvPr>
          <p:cNvPicPr>
            <a:picLocks noChangeAspect="1"/>
          </p:cNvPicPr>
          <p:nvPr/>
        </p:nvPicPr>
        <p:blipFill>
          <a:blip r:embed="rId6"/>
          <a:stretch>
            <a:fillRect/>
          </a:stretch>
        </p:blipFill>
        <p:spPr>
          <a:xfrm>
            <a:off x="7496174" y="1092345"/>
            <a:ext cx="4695826" cy="2670667"/>
          </a:xfrm>
          <a:prstGeom prst="rect">
            <a:avLst/>
          </a:prstGeom>
        </p:spPr>
      </p:pic>
      <p:pic>
        <p:nvPicPr>
          <p:cNvPr id="15" name="Picture 14">
            <a:extLst>
              <a:ext uri="{FF2B5EF4-FFF2-40B4-BE49-F238E27FC236}">
                <a16:creationId xmlns:a16="http://schemas.microsoft.com/office/drawing/2014/main" id="{B8BCC6AC-0ECC-9F92-ED50-996A8DADE979}"/>
              </a:ext>
            </a:extLst>
          </p:cNvPr>
          <p:cNvPicPr>
            <a:picLocks noChangeAspect="1"/>
          </p:cNvPicPr>
          <p:nvPr/>
        </p:nvPicPr>
        <p:blipFill>
          <a:blip r:embed="rId7"/>
          <a:stretch>
            <a:fillRect/>
          </a:stretch>
        </p:blipFill>
        <p:spPr>
          <a:xfrm>
            <a:off x="7500547" y="3785299"/>
            <a:ext cx="4691453" cy="2473058"/>
          </a:xfrm>
          <a:prstGeom prst="rect">
            <a:avLst/>
          </a:prstGeom>
        </p:spPr>
      </p:pic>
      <p:cxnSp>
        <p:nvCxnSpPr>
          <p:cNvPr id="17" name="Straight Arrow Connector 16">
            <a:extLst>
              <a:ext uri="{FF2B5EF4-FFF2-40B4-BE49-F238E27FC236}">
                <a16:creationId xmlns:a16="http://schemas.microsoft.com/office/drawing/2014/main" id="{55692C80-5161-1DF6-0933-7F6D67B0CE51}"/>
              </a:ext>
            </a:extLst>
          </p:cNvPr>
          <p:cNvCxnSpPr/>
          <p:nvPr/>
        </p:nvCxnSpPr>
        <p:spPr>
          <a:xfrm flipH="1">
            <a:off x="10529455" y="1925782"/>
            <a:ext cx="263236" cy="5680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6CA648B-9E2E-60DB-392A-06A293862164}"/>
              </a:ext>
            </a:extLst>
          </p:cNvPr>
          <p:cNvCxnSpPr/>
          <p:nvPr/>
        </p:nvCxnSpPr>
        <p:spPr>
          <a:xfrm flipH="1">
            <a:off x="10529452" y="4558155"/>
            <a:ext cx="263236" cy="56803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8073666-769E-3FF3-830F-A7755C29289D}"/>
              </a:ext>
            </a:extLst>
          </p:cNvPr>
          <p:cNvSpPr txBox="1"/>
          <p:nvPr/>
        </p:nvSpPr>
        <p:spPr>
          <a:xfrm>
            <a:off x="9844087" y="1233088"/>
            <a:ext cx="1690252" cy="369332"/>
          </a:xfrm>
          <a:prstGeom prst="rect">
            <a:avLst/>
          </a:prstGeom>
          <a:noFill/>
        </p:spPr>
        <p:txBody>
          <a:bodyPr wrap="square" rtlCol="0">
            <a:spAutoFit/>
          </a:bodyPr>
          <a:lstStyle/>
          <a:p>
            <a:r>
              <a:rPr lang="en-US" b="1" dirty="0" err="1"/>
              <a:t>Gorongosa</a:t>
            </a:r>
            <a:endParaRPr lang="en-US" b="1" dirty="0"/>
          </a:p>
        </p:txBody>
      </p:sp>
      <p:grpSp>
        <p:nvGrpSpPr>
          <p:cNvPr id="28" name="Group 27">
            <a:extLst>
              <a:ext uri="{FF2B5EF4-FFF2-40B4-BE49-F238E27FC236}">
                <a16:creationId xmlns:a16="http://schemas.microsoft.com/office/drawing/2014/main" id="{78D3958E-4C7F-BA96-0604-EAE0315006FF}"/>
              </a:ext>
            </a:extLst>
          </p:cNvPr>
          <p:cNvGrpSpPr/>
          <p:nvPr/>
        </p:nvGrpSpPr>
        <p:grpSpPr>
          <a:xfrm>
            <a:off x="1941409" y="1146529"/>
            <a:ext cx="8588043" cy="5084618"/>
            <a:chOff x="1801978" y="1173739"/>
            <a:chExt cx="8588043" cy="5084618"/>
          </a:xfrm>
        </p:grpSpPr>
        <p:pic>
          <p:nvPicPr>
            <p:cNvPr id="21" name="Picture 20">
              <a:extLst>
                <a:ext uri="{FF2B5EF4-FFF2-40B4-BE49-F238E27FC236}">
                  <a16:creationId xmlns:a16="http://schemas.microsoft.com/office/drawing/2014/main" id="{5CC80F8F-DC35-58E8-1A6E-47E70CB82F39}"/>
                </a:ext>
              </a:extLst>
            </p:cNvPr>
            <p:cNvPicPr>
              <a:picLocks noChangeAspect="1"/>
            </p:cNvPicPr>
            <p:nvPr/>
          </p:nvPicPr>
          <p:blipFill>
            <a:blip r:embed="rId8"/>
            <a:stretch>
              <a:fillRect/>
            </a:stretch>
          </p:blipFill>
          <p:spPr>
            <a:xfrm>
              <a:off x="1801978" y="1173739"/>
              <a:ext cx="8588043" cy="5084618"/>
            </a:xfrm>
            <a:prstGeom prst="rect">
              <a:avLst/>
            </a:prstGeom>
          </p:spPr>
        </p:pic>
        <p:cxnSp>
          <p:nvCxnSpPr>
            <p:cNvPr id="23" name="Straight Arrow Connector 22">
              <a:extLst>
                <a:ext uri="{FF2B5EF4-FFF2-40B4-BE49-F238E27FC236}">
                  <a16:creationId xmlns:a16="http://schemas.microsoft.com/office/drawing/2014/main" id="{2CF733B6-C5C6-2B94-6763-4F3C4E06B3E3}"/>
                </a:ext>
              </a:extLst>
            </p:cNvPr>
            <p:cNvCxnSpPr>
              <a:cxnSpLocks/>
            </p:cNvCxnSpPr>
            <p:nvPr/>
          </p:nvCxnSpPr>
          <p:spPr>
            <a:xfrm flipH="1">
              <a:off x="6192982" y="3629891"/>
              <a:ext cx="441196" cy="7481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FC0352D0-6216-40A1-A3E7-FF9A9E150DB3}"/>
              </a:ext>
            </a:extLst>
          </p:cNvPr>
          <p:cNvSpPr txBox="1"/>
          <p:nvPr/>
        </p:nvSpPr>
        <p:spPr>
          <a:xfrm>
            <a:off x="678872" y="2960501"/>
            <a:ext cx="1108364" cy="369332"/>
          </a:xfrm>
          <a:prstGeom prst="rect">
            <a:avLst/>
          </a:prstGeom>
          <a:noFill/>
        </p:spPr>
        <p:txBody>
          <a:bodyPr wrap="square" rtlCol="0">
            <a:spAutoFit/>
          </a:bodyPr>
          <a:lstStyle/>
          <a:p>
            <a:r>
              <a:rPr lang="en-US" b="1" dirty="0"/>
              <a:t>Mar, 05</a:t>
            </a:r>
          </a:p>
        </p:txBody>
      </p:sp>
      <p:sp>
        <p:nvSpPr>
          <p:cNvPr id="30" name="TextBox 29">
            <a:extLst>
              <a:ext uri="{FF2B5EF4-FFF2-40B4-BE49-F238E27FC236}">
                <a16:creationId xmlns:a16="http://schemas.microsoft.com/office/drawing/2014/main" id="{2560ACC5-6CBC-B551-E473-C8B1DB46CEA6}"/>
              </a:ext>
            </a:extLst>
          </p:cNvPr>
          <p:cNvSpPr txBox="1"/>
          <p:nvPr/>
        </p:nvSpPr>
        <p:spPr>
          <a:xfrm>
            <a:off x="1368158" y="4188823"/>
            <a:ext cx="1108364" cy="369332"/>
          </a:xfrm>
          <a:prstGeom prst="rect">
            <a:avLst/>
          </a:prstGeom>
          <a:noFill/>
        </p:spPr>
        <p:txBody>
          <a:bodyPr wrap="square" rtlCol="0">
            <a:spAutoFit/>
          </a:bodyPr>
          <a:lstStyle/>
          <a:p>
            <a:r>
              <a:rPr lang="en-US" b="1" dirty="0"/>
              <a:t>Mar, 30</a:t>
            </a:r>
          </a:p>
        </p:txBody>
      </p:sp>
    </p:spTree>
    <p:extLst>
      <p:ext uri="{BB962C8B-B14F-4D97-AF65-F5344CB8AC3E}">
        <p14:creationId xmlns:p14="http://schemas.microsoft.com/office/powerpoint/2010/main" val="175309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Introduction</a:t>
            </a:r>
            <a:r>
              <a:rPr lang="en-GB" sz="2800" b="1" dirty="0">
                <a:solidFill>
                  <a:schemeClr val="accent1"/>
                </a:solidFill>
                <a:latin typeface="Arial" panose="020B0604020202020204" pitchFamily="34" charset="0"/>
                <a:cs typeface="Arial" panose="020B0604020202020204" pitchFamily="34" charset="0"/>
              </a:rPr>
              <a:t>/</a:t>
            </a:r>
            <a:r>
              <a:rPr lang="en-GB" sz="2800" b="1" dirty="0">
                <a:solidFill>
                  <a:srgbClr val="0961AA"/>
                </a:solidFill>
                <a:latin typeface="Arial" panose="020B0604020202020204" pitchFamily="34" charset="0"/>
                <a:cs typeface="Arial" panose="020B0604020202020204" pitchFamily="34" charset="0"/>
              </a:rPr>
              <a:t>Background</a:t>
            </a:r>
            <a:endParaRPr lang="en-GB" sz="2800" dirty="0">
              <a:solidFill>
                <a:srgbClr val="0961AA"/>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D532694B-21C6-5868-C7AC-E8545F0A9EFA}"/>
              </a:ext>
            </a:extLst>
          </p:cNvPr>
          <p:cNvPicPr>
            <a:picLocks noChangeAspect="1"/>
          </p:cNvPicPr>
          <p:nvPr/>
        </p:nvPicPr>
        <p:blipFill>
          <a:blip r:embed="rId2"/>
          <a:stretch>
            <a:fillRect/>
          </a:stretch>
        </p:blipFill>
        <p:spPr>
          <a:xfrm>
            <a:off x="0" y="1091045"/>
            <a:ext cx="4142509" cy="2432665"/>
          </a:xfrm>
          <a:prstGeom prst="rect">
            <a:avLst/>
          </a:prstGeom>
        </p:spPr>
      </p:pic>
      <p:pic>
        <p:nvPicPr>
          <p:cNvPr id="7" name="Picture 6">
            <a:extLst>
              <a:ext uri="{FF2B5EF4-FFF2-40B4-BE49-F238E27FC236}">
                <a16:creationId xmlns:a16="http://schemas.microsoft.com/office/drawing/2014/main" id="{8AB470B9-532E-61C3-AB1A-A2DA00364F3E}"/>
              </a:ext>
            </a:extLst>
          </p:cNvPr>
          <p:cNvPicPr>
            <a:picLocks noChangeAspect="1"/>
          </p:cNvPicPr>
          <p:nvPr/>
        </p:nvPicPr>
        <p:blipFill>
          <a:blip r:embed="rId3"/>
          <a:stretch>
            <a:fillRect/>
          </a:stretch>
        </p:blipFill>
        <p:spPr>
          <a:xfrm>
            <a:off x="0" y="3574302"/>
            <a:ext cx="4142509" cy="2854207"/>
          </a:xfrm>
          <a:prstGeom prst="rect">
            <a:avLst/>
          </a:prstGeom>
        </p:spPr>
      </p:pic>
      <p:pic>
        <p:nvPicPr>
          <p:cNvPr id="9" name="Picture 8">
            <a:extLst>
              <a:ext uri="{FF2B5EF4-FFF2-40B4-BE49-F238E27FC236}">
                <a16:creationId xmlns:a16="http://schemas.microsoft.com/office/drawing/2014/main" id="{10752688-69E2-8394-BAA8-8865A47C4A37}"/>
              </a:ext>
            </a:extLst>
          </p:cNvPr>
          <p:cNvPicPr>
            <a:picLocks noChangeAspect="1"/>
          </p:cNvPicPr>
          <p:nvPr/>
        </p:nvPicPr>
        <p:blipFill>
          <a:blip r:embed="rId4"/>
          <a:stretch>
            <a:fillRect/>
          </a:stretch>
        </p:blipFill>
        <p:spPr>
          <a:xfrm>
            <a:off x="5472545" y="1091045"/>
            <a:ext cx="6589569" cy="5120787"/>
          </a:xfrm>
          <a:prstGeom prst="rect">
            <a:avLst/>
          </a:prstGeom>
        </p:spPr>
      </p:pic>
      <p:sp>
        <p:nvSpPr>
          <p:cNvPr id="10" name="TextBox 9">
            <a:extLst>
              <a:ext uri="{FF2B5EF4-FFF2-40B4-BE49-F238E27FC236}">
                <a16:creationId xmlns:a16="http://schemas.microsoft.com/office/drawing/2014/main" id="{BD62B65B-D81D-6137-E4F5-B66D6698800D}"/>
              </a:ext>
            </a:extLst>
          </p:cNvPr>
          <p:cNvSpPr txBox="1"/>
          <p:nvPr/>
        </p:nvSpPr>
        <p:spPr>
          <a:xfrm>
            <a:off x="5472545" y="6148286"/>
            <a:ext cx="1925782" cy="369332"/>
          </a:xfrm>
          <a:prstGeom prst="rect">
            <a:avLst/>
          </a:prstGeom>
          <a:noFill/>
        </p:spPr>
        <p:txBody>
          <a:bodyPr wrap="square" rtlCol="0">
            <a:spAutoFit/>
          </a:bodyPr>
          <a:lstStyle/>
          <a:p>
            <a:r>
              <a:rPr lang="en-US" b="1" u="sng" dirty="0"/>
              <a:t>Beira</a:t>
            </a:r>
          </a:p>
        </p:txBody>
      </p:sp>
      <p:sp>
        <p:nvSpPr>
          <p:cNvPr id="11" name="TextBox 10">
            <a:extLst>
              <a:ext uri="{FF2B5EF4-FFF2-40B4-BE49-F238E27FC236}">
                <a16:creationId xmlns:a16="http://schemas.microsoft.com/office/drawing/2014/main" id="{FF39C51A-832C-8232-7728-A2A54ABB975F}"/>
              </a:ext>
            </a:extLst>
          </p:cNvPr>
          <p:cNvSpPr txBox="1"/>
          <p:nvPr/>
        </p:nvSpPr>
        <p:spPr>
          <a:xfrm>
            <a:off x="4142509" y="1468582"/>
            <a:ext cx="1108364" cy="369332"/>
          </a:xfrm>
          <a:prstGeom prst="rect">
            <a:avLst/>
          </a:prstGeom>
          <a:noFill/>
        </p:spPr>
        <p:txBody>
          <a:bodyPr wrap="square" rtlCol="0">
            <a:spAutoFit/>
          </a:bodyPr>
          <a:lstStyle/>
          <a:p>
            <a:r>
              <a:rPr lang="en-US" b="1" dirty="0"/>
              <a:t>Mar, 2</a:t>
            </a:r>
          </a:p>
        </p:txBody>
      </p:sp>
      <p:sp>
        <p:nvSpPr>
          <p:cNvPr id="12" name="TextBox 11">
            <a:extLst>
              <a:ext uri="{FF2B5EF4-FFF2-40B4-BE49-F238E27FC236}">
                <a16:creationId xmlns:a16="http://schemas.microsoft.com/office/drawing/2014/main" id="{545B019A-9B8F-5903-1C5C-A31BAAE116E0}"/>
              </a:ext>
            </a:extLst>
          </p:cNvPr>
          <p:cNvSpPr txBox="1"/>
          <p:nvPr/>
        </p:nvSpPr>
        <p:spPr>
          <a:xfrm>
            <a:off x="4211781" y="4498355"/>
            <a:ext cx="1108364" cy="369332"/>
          </a:xfrm>
          <a:prstGeom prst="rect">
            <a:avLst/>
          </a:prstGeom>
          <a:noFill/>
        </p:spPr>
        <p:txBody>
          <a:bodyPr wrap="square" rtlCol="0">
            <a:spAutoFit/>
          </a:bodyPr>
          <a:lstStyle/>
          <a:p>
            <a:r>
              <a:rPr lang="en-US" b="1" dirty="0"/>
              <a:t>Mar, 12</a:t>
            </a:r>
          </a:p>
        </p:txBody>
      </p:sp>
      <p:sp>
        <p:nvSpPr>
          <p:cNvPr id="13" name="TextBox 12">
            <a:extLst>
              <a:ext uri="{FF2B5EF4-FFF2-40B4-BE49-F238E27FC236}">
                <a16:creationId xmlns:a16="http://schemas.microsoft.com/office/drawing/2014/main" id="{73199F8E-C462-BE0A-DBFA-CFD7E05B37CA}"/>
              </a:ext>
            </a:extLst>
          </p:cNvPr>
          <p:cNvSpPr txBox="1"/>
          <p:nvPr/>
        </p:nvSpPr>
        <p:spPr>
          <a:xfrm>
            <a:off x="6511635" y="6198921"/>
            <a:ext cx="1108364" cy="369332"/>
          </a:xfrm>
          <a:prstGeom prst="rect">
            <a:avLst/>
          </a:prstGeom>
          <a:noFill/>
        </p:spPr>
        <p:txBody>
          <a:bodyPr wrap="square" rtlCol="0">
            <a:spAutoFit/>
          </a:bodyPr>
          <a:lstStyle/>
          <a:p>
            <a:r>
              <a:rPr lang="en-US" b="1" dirty="0"/>
              <a:t>Mar, 27</a:t>
            </a:r>
          </a:p>
        </p:txBody>
      </p:sp>
    </p:spTree>
    <p:extLst>
      <p:ext uri="{BB962C8B-B14F-4D97-AF65-F5344CB8AC3E}">
        <p14:creationId xmlns:p14="http://schemas.microsoft.com/office/powerpoint/2010/main" val="547624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20EE261-B9C0-94BC-0748-7C1214F1C35C}"/>
              </a:ext>
            </a:extLst>
          </p:cNvPr>
          <p:cNvSpPr txBox="1"/>
          <p:nvPr/>
        </p:nvSpPr>
        <p:spPr>
          <a:xfrm>
            <a:off x="3314393" y="248990"/>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Objectives/Statement of the Problem</a:t>
            </a:r>
          </a:p>
        </p:txBody>
      </p:sp>
      <p:sp>
        <p:nvSpPr>
          <p:cNvPr id="2" name="TextBox 1">
            <a:extLst>
              <a:ext uri="{FF2B5EF4-FFF2-40B4-BE49-F238E27FC236}">
                <a16:creationId xmlns:a16="http://schemas.microsoft.com/office/drawing/2014/main" id="{6A8D478C-322A-69A1-5C85-F19CA72CC64F}"/>
              </a:ext>
            </a:extLst>
          </p:cNvPr>
          <p:cNvSpPr txBox="1"/>
          <p:nvPr/>
        </p:nvSpPr>
        <p:spPr>
          <a:xfrm>
            <a:off x="207818" y="1302327"/>
            <a:ext cx="11762509" cy="4401205"/>
          </a:xfrm>
          <a:prstGeom prst="rect">
            <a:avLst/>
          </a:prstGeom>
          <a:noFill/>
        </p:spPr>
        <p:txBody>
          <a:bodyPr wrap="square" rtlCol="0">
            <a:spAutoFit/>
          </a:bodyPr>
          <a:lstStyle/>
          <a:p>
            <a:pPr marL="285750" indent="-285750">
              <a:buFont typeface="Arial" panose="020B0604020202020204" pitchFamily="34" charset="0"/>
              <a:buChar char="•"/>
            </a:pPr>
            <a:r>
              <a:rPr lang="en-US" sz="4000" dirty="0"/>
              <a:t>To evaluate the extent of damage using Sentinel 1 images</a:t>
            </a:r>
          </a:p>
          <a:p>
            <a:pPr marL="285750" indent="-285750">
              <a:buFont typeface="Arial" panose="020B0604020202020204" pitchFamily="34" charset="0"/>
              <a:buChar char="•"/>
            </a:pPr>
            <a:r>
              <a:rPr lang="en-US" sz="4000" dirty="0"/>
              <a:t>Evaluate number of people/ homesteads/ population affected</a:t>
            </a:r>
          </a:p>
          <a:p>
            <a:pPr marL="285750" indent="-285750">
              <a:buFont typeface="Arial" panose="020B0604020202020204" pitchFamily="34" charset="0"/>
              <a:buChar char="•"/>
            </a:pPr>
            <a:r>
              <a:rPr lang="en-US" sz="4000" dirty="0"/>
              <a:t>Use available, freely accessible datasets in Google Earth Engine</a:t>
            </a:r>
          </a:p>
          <a:p>
            <a:pPr marL="285750" indent="-285750">
              <a:buFont typeface="Arial" panose="020B0604020202020204" pitchFamily="34" charset="0"/>
              <a:buChar char="•"/>
            </a:pPr>
            <a:r>
              <a:rPr lang="en-US" sz="4000" dirty="0"/>
              <a:t>Collaborate reported metrics reported</a:t>
            </a:r>
          </a:p>
        </p:txBody>
      </p:sp>
    </p:spTree>
    <p:extLst>
      <p:ext uri="{BB962C8B-B14F-4D97-AF65-F5344CB8AC3E}">
        <p14:creationId xmlns:p14="http://schemas.microsoft.com/office/powerpoint/2010/main" val="388325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0B9388-F3B9-8140-F38B-25405F682771}"/>
              </a:ext>
            </a:extLst>
          </p:cNvPr>
          <p:cNvSpPr txBox="1"/>
          <p:nvPr/>
        </p:nvSpPr>
        <p:spPr>
          <a:xfrm>
            <a:off x="1971041" y="83595"/>
            <a:ext cx="10220959" cy="954107"/>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Methodology (Data &amp; Methods), Implementation Plan/Activities</a:t>
            </a:r>
            <a:endParaRPr lang="en-GB" sz="2800" dirty="0">
              <a:solidFill>
                <a:srgbClr val="0961AA"/>
              </a:solidFill>
              <a:latin typeface="Arial" panose="020B0604020202020204" pitchFamily="34" charset="0"/>
              <a:cs typeface="Arial" panose="020B0604020202020204" pitchFamily="34" charset="0"/>
            </a:endParaRPr>
          </a:p>
        </p:txBody>
      </p:sp>
      <p:graphicFrame>
        <p:nvGraphicFramePr>
          <p:cNvPr id="4" name="Table 4">
            <a:extLst>
              <a:ext uri="{FF2B5EF4-FFF2-40B4-BE49-F238E27FC236}">
                <a16:creationId xmlns:a16="http://schemas.microsoft.com/office/drawing/2014/main" id="{04A3C8C4-C1B9-15D1-F0E7-96C4CF97B0CD}"/>
              </a:ext>
            </a:extLst>
          </p:cNvPr>
          <p:cNvGraphicFramePr>
            <a:graphicFrameLocks noGrp="1"/>
          </p:cNvGraphicFramePr>
          <p:nvPr>
            <p:extLst>
              <p:ext uri="{D42A27DB-BD31-4B8C-83A1-F6EECF244321}">
                <p14:modId xmlns:p14="http://schemas.microsoft.com/office/powerpoint/2010/main" val="922803535"/>
              </p:ext>
            </p:extLst>
          </p:nvPr>
        </p:nvGraphicFramePr>
        <p:xfrm>
          <a:off x="581891" y="1728419"/>
          <a:ext cx="11139054" cy="3896526"/>
        </p:xfrm>
        <a:graphic>
          <a:graphicData uri="http://schemas.openxmlformats.org/drawingml/2006/table">
            <a:tbl>
              <a:tblPr firstRow="1" bandRow="1">
                <a:tableStyleId>{5C22544A-7EE6-4342-B048-85BDC9FD1C3A}</a:tableStyleId>
              </a:tblPr>
              <a:tblGrid>
                <a:gridCol w="3713018">
                  <a:extLst>
                    <a:ext uri="{9D8B030D-6E8A-4147-A177-3AD203B41FA5}">
                      <a16:colId xmlns:a16="http://schemas.microsoft.com/office/drawing/2014/main" val="3404522538"/>
                    </a:ext>
                  </a:extLst>
                </a:gridCol>
                <a:gridCol w="3713018">
                  <a:extLst>
                    <a:ext uri="{9D8B030D-6E8A-4147-A177-3AD203B41FA5}">
                      <a16:colId xmlns:a16="http://schemas.microsoft.com/office/drawing/2014/main" val="1287980457"/>
                    </a:ext>
                  </a:extLst>
                </a:gridCol>
                <a:gridCol w="3713018">
                  <a:extLst>
                    <a:ext uri="{9D8B030D-6E8A-4147-A177-3AD203B41FA5}">
                      <a16:colId xmlns:a16="http://schemas.microsoft.com/office/drawing/2014/main" val="2469095070"/>
                    </a:ext>
                  </a:extLst>
                </a:gridCol>
              </a:tblGrid>
              <a:tr h="685500">
                <a:tc>
                  <a:txBody>
                    <a:bodyPr/>
                    <a:lstStyle/>
                    <a:p>
                      <a:r>
                        <a:rPr lang="en-US" sz="3200" dirty="0"/>
                        <a:t>Data Set Name</a:t>
                      </a:r>
                    </a:p>
                  </a:txBody>
                  <a:tcPr/>
                </a:tc>
                <a:tc>
                  <a:txBody>
                    <a:bodyPr/>
                    <a:lstStyle/>
                    <a:p>
                      <a:r>
                        <a:rPr lang="en-US" sz="3200" dirty="0"/>
                        <a:t>Type</a:t>
                      </a:r>
                    </a:p>
                  </a:txBody>
                  <a:tcPr/>
                </a:tc>
                <a:tc>
                  <a:txBody>
                    <a:bodyPr/>
                    <a:lstStyle/>
                    <a:p>
                      <a:r>
                        <a:rPr lang="en-US" sz="3200" dirty="0"/>
                        <a:t>Availability</a:t>
                      </a:r>
                    </a:p>
                  </a:txBody>
                  <a:tcPr/>
                </a:tc>
                <a:extLst>
                  <a:ext uri="{0D108BD9-81ED-4DB2-BD59-A6C34878D82A}">
                    <a16:rowId xmlns:a16="http://schemas.microsoft.com/office/drawing/2014/main" val="3343446779"/>
                  </a:ext>
                </a:extLst>
              </a:tr>
              <a:tr h="685500">
                <a:tc>
                  <a:txBody>
                    <a:bodyPr/>
                    <a:lstStyle/>
                    <a:p>
                      <a:r>
                        <a:rPr lang="en-US" sz="3200" b="1" dirty="0"/>
                        <a:t>Sentinel 1</a:t>
                      </a:r>
                    </a:p>
                  </a:txBody>
                  <a:tcPr/>
                </a:tc>
                <a:tc>
                  <a:txBody>
                    <a:bodyPr/>
                    <a:lstStyle/>
                    <a:p>
                      <a:r>
                        <a:rPr lang="en-US" sz="3200" dirty="0"/>
                        <a:t>Radar Data</a:t>
                      </a:r>
                    </a:p>
                  </a:txBody>
                  <a:tcPr/>
                </a:tc>
                <a:tc>
                  <a:txBody>
                    <a:bodyPr/>
                    <a:lstStyle/>
                    <a:p>
                      <a:r>
                        <a:rPr lang="en-US" sz="3200" dirty="0"/>
                        <a:t>2014 - present</a:t>
                      </a:r>
                    </a:p>
                  </a:txBody>
                  <a:tcPr/>
                </a:tc>
                <a:extLst>
                  <a:ext uri="{0D108BD9-81ED-4DB2-BD59-A6C34878D82A}">
                    <a16:rowId xmlns:a16="http://schemas.microsoft.com/office/drawing/2014/main" val="310929625"/>
                  </a:ext>
                </a:extLst>
              </a:tr>
              <a:tr h="685500">
                <a:tc>
                  <a:txBody>
                    <a:bodyPr/>
                    <a:lstStyle/>
                    <a:p>
                      <a:r>
                        <a:rPr lang="en-US" sz="3200" b="1" dirty="0"/>
                        <a:t>Chirps</a:t>
                      </a:r>
                    </a:p>
                  </a:txBody>
                  <a:tcPr/>
                </a:tc>
                <a:tc>
                  <a:txBody>
                    <a:bodyPr/>
                    <a:lstStyle/>
                    <a:p>
                      <a:r>
                        <a:rPr lang="en-US" sz="3200" dirty="0"/>
                        <a:t>Rainfall Data</a:t>
                      </a:r>
                    </a:p>
                  </a:txBody>
                  <a:tcPr/>
                </a:tc>
                <a:tc>
                  <a:txBody>
                    <a:bodyPr/>
                    <a:lstStyle/>
                    <a:p>
                      <a:r>
                        <a:rPr lang="en-US" sz="3200" dirty="0"/>
                        <a:t>1981 - present</a:t>
                      </a:r>
                    </a:p>
                  </a:txBody>
                  <a:tcPr/>
                </a:tc>
                <a:extLst>
                  <a:ext uri="{0D108BD9-81ED-4DB2-BD59-A6C34878D82A}">
                    <a16:rowId xmlns:a16="http://schemas.microsoft.com/office/drawing/2014/main" val="933292577"/>
                  </a:ext>
                </a:extLst>
              </a:tr>
              <a:tr h="1840026">
                <a:tc>
                  <a:txBody>
                    <a:bodyPr/>
                    <a:lstStyle/>
                    <a:p>
                      <a:r>
                        <a:rPr lang="en-US" sz="3200" b="1" dirty="0" err="1"/>
                        <a:t>WorldPop</a:t>
                      </a:r>
                      <a:r>
                        <a:rPr lang="en-US" sz="3200" b="1" dirty="0"/>
                        <a:t> Global Project Population Data</a:t>
                      </a:r>
                    </a:p>
                  </a:txBody>
                  <a:tcPr/>
                </a:tc>
                <a:tc>
                  <a:txBody>
                    <a:bodyPr/>
                    <a:lstStyle/>
                    <a:p>
                      <a:r>
                        <a:rPr lang="en-US" sz="3200" dirty="0"/>
                        <a:t>Population Data</a:t>
                      </a:r>
                    </a:p>
                  </a:txBody>
                  <a:tcPr/>
                </a:tc>
                <a:tc>
                  <a:txBody>
                    <a:bodyPr/>
                    <a:lstStyle/>
                    <a:p>
                      <a:r>
                        <a:rPr lang="en-US" sz="3200" dirty="0"/>
                        <a:t>2000 - 2021</a:t>
                      </a:r>
                    </a:p>
                  </a:txBody>
                  <a:tcPr/>
                </a:tc>
                <a:extLst>
                  <a:ext uri="{0D108BD9-81ED-4DB2-BD59-A6C34878D82A}">
                    <a16:rowId xmlns:a16="http://schemas.microsoft.com/office/drawing/2014/main" val="3038266845"/>
                  </a:ext>
                </a:extLst>
              </a:tr>
            </a:tbl>
          </a:graphicData>
        </a:graphic>
      </p:graphicFrame>
    </p:spTree>
    <p:extLst>
      <p:ext uri="{BB962C8B-B14F-4D97-AF65-F5344CB8AC3E}">
        <p14:creationId xmlns:p14="http://schemas.microsoft.com/office/powerpoint/2010/main" val="532323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3378188" y="185195"/>
            <a:ext cx="656284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Final or Preliminary Results/Outputs</a:t>
            </a:r>
            <a:endParaRPr lang="en-GB" sz="2800" dirty="0">
              <a:solidFill>
                <a:srgbClr val="0961AA"/>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7D2A206-0F53-D40E-E8AB-471832C0558D}"/>
              </a:ext>
            </a:extLst>
          </p:cNvPr>
          <p:cNvPicPr>
            <a:picLocks noChangeAspect="1"/>
          </p:cNvPicPr>
          <p:nvPr/>
        </p:nvPicPr>
        <p:blipFill rotWithShape="1">
          <a:blip r:embed="rId2">
            <a:extLst>
              <a:ext uri="{28A0092B-C50C-407E-A947-70E740481C1C}">
                <a14:useLocalDpi xmlns:a14="http://schemas.microsoft.com/office/drawing/2010/main" val="0"/>
              </a:ext>
            </a:extLst>
          </a:blip>
          <a:srcRect l="5114" t="10065" r="13977"/>
          <a:stretch/>
        </p:blipFill>
        <p:spPr>
          <a:xfrm>
            <a:off x="0" y="1117593"/>
            <a:ext cx="5569527" cy="2563171"/>
          </a:xfrm>
          <a:prstGeom prst="rect">
            <a:avLst/>
          </a:prstGeom>
        </p:spPr>
      </p:pic>
      <p:pic>
        <p:nvPicPr>
          <p:cNvPr id="6" name="Picture 5">
            <a:extLst>
              <a:ext uri="{FF2B5EF4-FFF2-40B4-BE49-F238E27FC236}">
                <a16:creationId xmlns:a16="http://schemas.microsoft.com/office/drawing/2014/main" id="{A304E53B-862F-6F21-D0BE-BFF981AEE376}"/>
              </a:ext>
            </a:extLst>
          </p:cNvPr>
          <p:cNvPicPr>
            <a:picLocks noChangeAspect="1"/>
          </p:cNvPicPr>
          <p:nvPr/>
        </p:nvPicPr>
        <p:blipFill rotWithShape="1">
          <a:blip r:embed="rId3">
            <a:extLst>
              <a:ext uri="{28A0092B-C50C-407E-A947-70E740481C1C}">
                <a14:useLocalDpi xmlns:a14="http://schemas.microsoft.com/office/drawing/2010/main" val="0"/>
              </a:ext>
            </a:extLst>
          </a:blip>
          <a:srcRect l="5115" t="10340" r="13409"/>
          <a:stretch/>
        </p:blipFill>
        <p:spPr>
          <a:xfrm>
            <a:off x="5888181" y="1117593"/>
            <a:ext cx="6109855" cy="2783707"/>
          </a:xfrm>
          <a:prstGeom prst="rect">
            <a:avLst/>
          </a:prstGeom>
        </p:spPr>
      </p:pic>
      <p:pic>
        <p:nvPicPr>
          <p:cNvPr id="8" name="Picture 7">
            <a:extLst>
              <a:ext uri="{FF2B5EF4-FFF2-40B4-BE49-F238E27FC236}">
                <a16:creationId xmlns:a16="http://schemas.microsoft.com/office/drawing/2014/main" id="{25CA2764-2948-5251-2F33-EBFFAEE1FEE6}"/>
              </a:ext>
            </a:extLst>
          </p:cNvPr>
          <p:cNvPicPr>
            <a:picLocks noChangeAspect="1"/>
          </p:cNvPicPr>
          <p:nvPr/>
        </p:nvPicPr>
        <p:blipFill rotWithShape="1">
          <a:blip r:embed="rId4">
            <a:extLst>
              <a:ext uri="{28A0092B-C50C-407E-A947-70E740481C1C}">
                <a14:useLocalDpi xmlns:a14="http://schemas.microsoft.com/office/drawing/2010/main" val="0"/>
              </a:ext>
            </a:extLst>
          </a:blip>
          <a:srcRect l="4659" t="9517" r="14204"/>
          <a:stretch/>
        </p:blipFill>
        <p:spPr>
          <a:xfrm>
            <a:off x="928252" y="3889097"/>
            <a:ext cx="8582892" cy="2783708"/>
          </a:xfrm>
          <a:prstGeom prst="rect">
            <a:avLst/>
          </a:prstGeom>
        </p:spPr>
      </p:pic>
    </p:spTree>
    <p:extLst>
      <p:ext uri="{BB962C8B-B14F-4D97-AF65-F5344CB8AC3E}">
        <p14:creationId xmlns:p14="http://schemas.microsoft.com/office/powerpoint/2010/main" val="2324770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4773</TotalTime>
  <Words>480</Words>
  <Application>Microsoft Office PowerPoint</Application>
  <PresentationFormat>Widescreen</PresentationFormat>
  <Paragraphs>80</Paragraphs>
  <Slides>16</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Aharoni</vt:lpstr>
      <vt:lpstr>AngsanaUPC</vt:lpstr>
      <vt:lpstr>Arial</vt:lpstr>
      <vt:lpstr>Arial Black</vt:lpstr>
      <vt:lpstr>Bahnschrift Light</vt:lpstr>
      <vt:lpstr>Berlin Sans FB Demi</vt:lpstr>
      <vt:lpstr>Calibri</vt:lpstr>
      <vt:lpstr>Droid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James W. Nyaga</cp:lastModifiedBy>
  <cp:revision>49</cp:revision>
  <dcterms:created xsi:type="dcterms:W3CDTF">2022-09-22T09:07:54Z</dcterms:created>
  <dcterms:modified xsi:type="dcterms:W3CDTF">2022-11-13T20:27:15Z</dcterms:modified>
</cp:coreProperties>
</file>